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25"/>
  </p:notesMasterIdLst>
  <p:sldIdLst>
    <p:sldId id="274" r:id="rId2"/>
    <p:sldId id="302" r:id="rId3"/>
    <p:sldId id="313" r:id="rId4"/>
    <p:sldId id="315" r:id="rId5"/>
    <p:sldId id="324" r:id="rId6"/>
    <p:sldId id="325" r:id="rId7"/>
    <p:sldId id="326" r:id="rId8"/>
    <p:sldId id="328" r:id="rId9"/>
    <p:sldId id="329" r:id="rId10"/>
    <p:sldId id="333" r:id="rId11"/>
    <p:sldId id="336" r:id="rId12"/>
    <p:sldId id="338" r:id="rId13"/>
    <p:sldId id="339" r:id="rId14"/>
    <p:sldId id="340" r:id="rId15"/>
    <p:sldId id="341" r:id="rId16"/>
    <p:sldId id="347" r:id="rId17"/>
    <p:sldId id="346" r:id="rId18"/>
    <p:sldId id="331" r:id="rId19"/>
    <p:sldId id="337" r:id="rId20"/>
    <p:sldId id="334" r:id="rId21"/>
    <p:sldId id="343" r:id="rId22"/>
    <p:sldId id="344" r:id="rId23"/>
    <p:sldId id="34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00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285C2E9-0346-4E33-82F0-AB9490E1B679}" type="datetimeFigureOut">
              <a:rPr lang="en-US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7A15010-784A-43B7-A7EB-CCCA848A5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35BAC9-5D7F-48B5-BC42-B40E4D987E68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825B67-182C-4805-88C4-52E6C239ACC1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27E29F-70E3-4C4F-8ADA-595C51B0489C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71AC46-7A57-4989-912D-8278560B6B99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6B84A7-B6D0-4D16-9774-AD581B0951AB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377F28-A06E-44DC-9236-0A32D2B76250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26F3CE-9AB4-4EA3-B310-48419CEBCEAD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339AC7-B9CE-4F9C-9231-904D68223083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214979-54B7-4267-9D2B-2691C7AA9D0C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9A9E9-7A26-4F38-8CC5-0F9BB5C047DA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EAAC68-EF89-417B-BCEB-0DE69FEBB33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68CB4DB8-9EA1-45B2-BA13-56C7F8B282AE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5D703B7-7147-408C-AB75-2496838BD10E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55576" y="1772816"/>
            <a:ext cx="7676331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中華福音教會</a:t>
            </a:r>
            <a:endParaRPr lang="zh-TW" altLang="en-US" sz="3200" dirty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eaLnBrk="0" hangingPunct="0">
              <a:spcBef>
                <a:spcPct val="50000"/>
              </a:spcBef>
            </a:pPr>
            <a:r>
              <a:rPr lang="zh-TW" altLang="en-US" sz="3200" dirty="0">
                <a:latin typeface="華康粗圓體" pitchFamily="49" charset="-120"/>
                <a:ea typeface="華康粗圓體" pitchFamily="49" charset="-120"/>
              </a:rPr>
              <a:t> </a:t>
            </a:r>
            <a:r>
              <a:rPr lang="zh-TW" altLang="en-US" sz="3200" dirty="0" smtClean="0">
                <a:latin typeface="華康粗圓體" pitchFamily="49" charset="-120"/>
                <a:ea typeface="華康粗圓體" pitchFamily="49" charset="-120"/>
              </a:rPr>
              <a:t>     </a:t>
            </a:r>
            <a:r>
              <a:rPr lang="zh-TW" altLang="en-US" sz="4400" dirty="0" smtClean="0">
                <a:latin typeface="華康粗圓體" pitchFamily="49" charset="-120"/>
                <a:ea typeface="華康粗圓體" pitchFamily="49" charset="-120"/>
              </a:rPr>
              <a:t> </a:t>
            </a:r>
            <a:r>
              <a:rPr lang="zh-TW" altLang="en-US" sz="4400" dirty="0" smtClean="0">
                <a:latin typeface="華康方圓體W7(P)" pitchFamily="82" charset="-122"/>
                <a:ea typeface="華康方圓體W7(P)" pitchFamily="82" charset="-122"/>
              </a:rPr>
              <a:t>建立健康成長的教會</a:t>
            </a:r>
            <a:endParaRPr lang="en-US" altLang="zh-TW" sz="4400" dirty="0" smtClean="0">
              <a:latin typeface="華康方圓體W7(P)" pitchFamily="82" charset="-122"/>
              <a:ea typeface="華康方圓體W7(P)" pitchFamily="8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TW" sz="4400" dirty="0" smtClean="0">
                <a:latin typeface="華康方圓體W7(P)" pitchFamily="82" charset="-122"/>
                <a:ea typeface="華康方圓體W7(P)" pitchFamily="82" charset="-122"/>
              </a:rPr>
              <a:t>                 </a:t>
            </a:r>
            <a:r>
              <a:rPr lang="zh-TW" altLang="en-US" sz="3200" dirty="0" smtClean="0">
                <a:latin typeface="華康古印體" pitchFamily="65" charset="-120"/>
                <a:ea typeface="華康古印體" pitchFamily="65" charset="-120"/>
              </a:rPr>
              <a:t>第三講</a:t>
            </a:r>
            <a:endParaRPr lang="en-US" altLang="zh-TW" sz="4400" dirty="0">
              <a:latin typeface="華康方圓體W7(P)" pitchFamily="82" charset="-122"/>
              <a:ea typeface="華康方圓體W7(P)" pitchFamily="8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79512" y="56138"/>
            <a:ext cx="8784976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eaLnBrk="0" hangingPunct="0">
              <a:spcBef>
                <a:spcPts val="600"/>
              </a:spcBef>
            </a:pPr>
            <a:r>
              <a:rPr lang="zh-TW" altLang="en-US" sz="3200" dirty="0" smtClean="0">
                <a:solidFill>
                  <a:srgbClr val="FFFFFF"/>
                </a:solidFill>
                <a:latin typeface="華康方圓體W7(P)" pitchFamily="82" charset="-122"/>
                <a:ea typeface="華康方圓體W7(P)" pitchFamily="82" charset="-122"/>
              </a:rPr>
              <a:t>回到耶穌基督的事奉策略</a:t>
            </a:r>
            <a:r>
              <a:rPr lang="zh-TW" altLang="en-US" sz="3200" dirty="0" smtClean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：</a:t>
            </a:r>
            <a:endParaRPr lang="en-US" altLang="zh-TW" sz="3200" dirty="0" smtClean="0">
              <a:solidFill>
                <a:srgbClr val="FFFFFF"/>
              </a:solidFill>
              <a:latin typeface="華康中圓體(P)" pitchFamily="34" charset="-120"/>
              <a:ea typeface="華康中圓體(P)" pitchFamily="34" charset="-120"/>
            </a:endParaRPr>
          </a:p>
          <a:p>
            <a:pPr marL="548640" lvl="3" indent="-457200" eaLnBrk="0" hangingPunct="0">
              <a:spcBef>
                <a:spcPts val="600"/>
              </a:spcBef>
            </a:pPr>
            <a:r>
              <a:rPr lang="en-US" altLang="zh-TW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那時，耶穌出去，上山禱告，整夜禱告神；到了天亮，叫他的門徒來，就從他們中間挑選十二個人，稱他們為使徒。</a:t>
            </a:r>
            <a:r>
              <a:rPr lang="en-US" altLang="zh-TW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』〔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路六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12</a:t>
            </a:r>
            <a:r>
              <a:rPr lang="zh-TW" altLang="en-US" sz="3200" dirty="0" smtClean="0">
                <a:solidFill>
                  <a:srgbClr val="FFFFFF"/>
                </a:solidFill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～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13</a:t>
            </a:r>
            <a:r>
              <a:rPr lang="en-US" altLang="zh-TW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〕</a:t>
            </a:r>
          </a:p>
          <a:p>
            <a:pPr marL="548640" lvl="3" indent="-36576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教導十二門徒</a:t>
            </a:r>
            <a:r>
              <a:rPr lang="en-US" altLang="zh-TW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〔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使徒</a:t>
            </a:r>
            <a:r>
              <a:rPr lang="en-US" altLang="zh-TW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〕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，是耶穌三年半事奉的焦點，祂所作的，所講的，主要對象不是群眾，不是猶太人，而是十二門徒。</a:t>
            </a:r>
            <a:endParaRPr lang="en-US" altLang="zh-TW" sz="32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548640" lvl="3" indent="-36576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為何耶穌不親自開展事工，建立發展教會，而將祂在世有限的時間及精力，放在十二個人身上？</a:t>
            </a:r>
            <a:endParaRPr lang="en-US" altLang="zh-TW" sz="32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548640" lvl="3" indent="-36576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今日教會有沒有照耶穌的事奉策略</a:t>
            </a:r>
            <a:r>
              <a:rPr lang="zh-TW" altLang="en-US" sz="320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而行？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為甚麼？</a:t>
            </a:r>
            <a:endParaRPr lang="en-US" altLang="zh-TW" sz="32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23528" y="692696"/>
            <a:ext cx="8352928" cy="707886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600"/>
              </a:spcBef>
              <a:defRPr/>
            </a:pPr>
            <a:r>
              <a:rPr lang="zh-TW" altLang="en-US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粗圓體" pitchFamily="49" charset="-120"/>
                <a:ea typeface="華康粗圓體" pitchFamily="49" charset="-120"/>
              </a:rPr>
              <a:t>           </a:t>
            </a:r>
            <a:r>
              <a:rPr lang="zh-TW" altLang="en-US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(P)" pitchFamily="66" charset="-120"/>
                <a:ea typeface="華康徽宗宮體W5(P)" pitchFamily="66" charset="-120"/>
              </a:rPr>
              <a:t>聖經的事奉觀</a:t>
            </a:r>
            <a:endParaRPr lang="zh-TW" altLang="en-US" sz="3600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華康徽宗宮體W5(P)" pitchFamily="66" charset="-120"/>
              <a:ea typeface="華康徽宗宮體W5(P)" pitchFamily="66" charset="-120"/>
            </a:endParaRPr>
          </a:p>
        </p:txBody>
      </p:sp>
      <p:pic>
        <p:nvPicPr>
          <p:cNvPr id="5" name="Picture 4" descr="eas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24162" y="2152650"/>
            <a:ext cx="3495675" cy="255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539552" y="764704"/>
            <a:ext cx="8064896" cy="83099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600"/>
              </a:spcBef>
              <a:defRPr/>
            </a:pPr>
            <a:r>
              <a:rPr lang="zh-TW" altLang="en-US" sz="48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粗圓體" pitchFamily="49" charset="-120"/>
                <a:ea typeface="華康粗圓體" pitchFamily="49" charset="-120"/>
              </a:rPr>
              <a:t>        事奉者的人</a:t>
            </a:r>
            <a:endParaRPr lang="zh-TW" altLang="en-US" sz="4800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華康特粗楷體" pitchFamily="65" charset="-120"/>
              <a:ea typeface="華康特粗楷體" pitchFamily="65" charset="-120"/>
            </a:endParaRPr>
          </a:p>
        </p:txBody>
      </p:sp>
      <p:pic>
        <p:nvPicPr>
          <p:cNvPr id="8" name="Picture 7" descr="03footwash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2636912"/>
            <a:ext cx="3240360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-252536" y="0"/>
            <a:ext cx="9396536" cy="687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eaLnBrk="0" hangingPunct="0">
              <a:spcBef>
                <a:spcPts val="600"/>
              </a:spcBef>
            </a:pPr>
            <a:r>
              <a:rPr lang="en-US" altLang="zh-TW" sz="3600" dirty="0" smtClean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	</a:t>
            </a:r>
            <a:r>
              <a:rPr lang="zh-TW" altLang="en-US" sz="3600" dirty="0" smtClean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聖經的事奉觀：</a:t>
            </a:r>
            <a:endParaRPr lang="en-US" altLang="zh-TW" sz="3600" dirty="0" smtClean="0">
              <a:solidFill>
                <a:srgbClr val="FFFFFF"/>
              </a:solidFill>
              <a:latin typeface="華康中圓體(P)" pitchFamily="34" charset="-120"/>
              <a:ea typeface="華康中圓體(P)" pitchFamily="34" charset="-120"/>
            </a:endParaRPr>
          </a:p>
          <a:p>
            <a:pPr marL="1200150" lvl="1" indent="-742950" eaLnBrk="0" hangingPunct="0">
              <a:spcBef>
                <a:spcPts val="600"/>
              </a:spcBef>
              <a:buFont typeface="+mj-lt"/>
              <a:buAutoNum type="arabicParenR"/>
            </a:pPr>
            <a:r>
              <a:rPr lang="zh-TW" altLang="en-US" sz="36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事奉的定義</a:t>
            </a:r>
            <a:endParaRPr lang="en-US" altLang="zh-TW" sz="36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1657350" lvl="2" indent="-742950" eaLnBrk="0" hangingPunct="0"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en-US" sz="36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伺候，服事：僕人對主人。</a:t>
            </a:r>
            <a:endParaRPr lang="en-US" altLang="zh-TW" sz="36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2114550" lvl="3" indent="-74295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耶利米一</a:t>
            </a:r>
            <a:r>
              <a:rPr lang="en-US" altLang="zh-TW" sz="3600" dirty="0" smtClean="0">
                <a:solidFill>
                  <a:srgbClr val="FFFFFF"/>
                </a:solidFill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5</a:t>
            </a:r>
            <a:r>
              <a:rPr lang="zh-TW" altLang="en-US" sz="3600" dirty="0" smtClean="0">
                <a:solidFill>
                  <a:srgbClr val="FFFFFF"/>
                </a:solidFill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～</a:t>
            </a:r>
            <a:r>
              <a:rPr lang="en-US" altLang="zh-TW" sz="3600" dirty="0" smtClean="0">
                <a:solidFill>
                  <a:srgbClr val="FFFFFF"/>
                </a:solidFill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7</a:t>
            </a:r>
            <a:r>
              <a:rPr lang="zh-TW" altLang="en-US" sz="36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6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1657350" lvl="2" indent="-742950" eaLnBrk="0" hangingPunct="0"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en-US" sz="36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將主人所交託的，忠心運用。</a:t>
            </a:r>
            <a:endParaRPr lang="en-US" altLang="zh-TW" sz="36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2114550" lvl="3" indent="-74295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太二十五</a:t>
            </a:r>
            <a:r>
              <a:rPr lang="en-US" altLang="zh-TW" sz="3600" dirty="0" smtClean="0">
                <a:solidFill>
                  <a:srgbClr val="FFFFFF"/>
                </a:solidFill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14</a:t>
            </a:r>
            <a:r>
              <a:rPr lang="zh-TW" altLang="en-US" sz="3600" dirty="0" smtClean="0">
                <a:solidFill>
                  <a:srgbClr val="FFFFFF"/>
                </a:solidFill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～</a:t>
            </a:r>
            <a:r>
              <a:rPr lang="en-US" altLang="zh-TW" sz="3600" dirty="0" smtClean="0">
                <a:solidFill>
                  <a:srgbClr val="FFFFFF"/>
                </a:solidFill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30</a:t>
            </a:r>
            <a:r>
              <a:rPr lang="zh-TW" altLang="en-US" sz="36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6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1657350" lvl="2" indent="-742950" eaLnBrk="0" hangingPunct="0"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en-US" sz="36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不是雇工性工作，乃是僕人的服侍。</a:t>
            </a:r>
            <a:endParaRPr lang="en-US" altLang="zh-TW" sz="36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2114550" lvl="3" indent="-74295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羅十二</a:t>
            </a:r>
            <a:r>
              <a:rPr lang="en-US" altLang="zh-TW" sz="3600" dirty="0" smtClean="0">
                <a:solidFill>
                  <a:srgbClr val="FFFFFF"/>
                </a:solidFill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</a:t>
            </a:r>
            <a:r>
              <a:rPr lang="zh-TW" altLang="en-US" sz="3600" dirty="0" smtClean="0">
                <a:solidFill>
                  <a:srgbClr val="FFFFFF"/>
                </a:solidFill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～</a:t>
            </a:r>
            <a:r>
              <a:rPr lang="en-US" altLang="zh-TW" sz="3600" dirty="0" smtClean="0">
                <a:solidFill>
                  <a:srgbClr val="FFFFFF"/>
                </a:solidFill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2</a:t>
            </a:r>
            <a:r>
              <a:rPr lang="zh-TW" altLang="en-US" sz="36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6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2114550" lvl="3" indent="-742950" eaLnBrk="0" hangingPunct="0">
              <a:spcBef>
                <a:spcPts val="600"/>
              </a:spcBef>
              <a:buFont typeface="+mj-lt"/>
              <a:buAutoNum type="arabicParenR"/>
            </a:pPr>
            <a:r>
              <a:rPr lang="zh-TW" altLang="en-US" sz="3600" dirty="0" smtClean="0">
                <a:solidFill>
                  <a:srgbClr val="FFFFFF"/>
                </a:solidFill>
                <a:latin typeface="華康特粗楷體" pitchFamily="65" charset="-120"/>
                <a:ea typeface="華康特粗楷體" pitchFamily="65" charset="-120"/>
              </a:rPr>
              <a:t>事奉基礎是全人的奉獻：歸神主權，屬神所管，按神心意，作神聖工</a:t>
            </a:r>
            <a:endParaRPr lang="en-US" altLang="zh-TW" sz="3600" dirty="0" smtClean="0">
              <a:solidFill>
                <a:srgbClr val="FFFFFF"/>
              </a:solidFill>
              <a:latin typeface="華康特粗楷體" pitchFamily="65" charset="-120"/>
              <a:ea typeface="華康特粗楷體" pitchFamily="65" charset="-120"/>
            </a:endParaRPr>
          </a:p>
          <a:p>
            <a:pPr marL="2114550" lvl="3" indent="-742950" eaLnBrk="0" hangingPunct="0">
              <a:spcBef>
                <a:spcPts val="600"/>
              </a:spcBef>
              <a:buFont typeface="+mj-lt"/>
              <a:buAutoNum type="arabicParenR"/>
            </a:pPr>
            <a:r>
              <a:rPr lang="zh-TW" altLang="en-US" sz="3600" dirty="0" smtClean="0">
                <a:solidFill>
                  <a:srgbClr val="FFFFFF"/>
                </a:solidFill>
                <a:latin typeface="華康特粗楷體" pitchFamily="65" charset="-120"/>
                <a:ea typeface="華康特粗楷體" pitchFamily="65" charset="-120"/>
              </a:rPr>
              <a:t>心意更新變化，察驗神的旨意。</a:t>
            </a:r>
            <a:endParaRPr lang="en-US" altLang="zh-TW" sz="3600" dirty="0" smtClean="0">
              <a:solidFill>
                <a:srgbClr val="FFFFFF"/>
              </a:solidFill>
              <a:latin typeface="華康特粗楷體" pitchFamily="65" charset="-120"/>
              <a:ea typeface="華康特粗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-252536" y="0"/>
            <a:ext cx="9396536" cy="62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0150" lvl="1" indent="-742950" eaLnBrk="0" hangingPunct="0">
              <a:spcBef>
                <a:spcPts val="600"/>
              </a:spcBef>
              <a:buFont typeface="+mj-lt"/>
              <a:buAutoNum type="arabicParenR" startAt="2"/>
            </a:pPr>
            <a:r>
              <a:rPr lang="zh-TW" altLang="en-US" sz="3600" dirty="0" smtClean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事奉是基督徒成長之路</a:t>
            </a:r>
            <a:endParaRPr lang="en-US" altLang="zh-TW" sz="3600" dirty="0" smtClean="0">
              <a:solidFill>
                <a:srgbClr val="FFFFFF"/>
              </a:solidFill>
              <a:latin typeface="華康中圓體(P)" pitchFamily="34" charset="-120"/>
              <a:ea typeface="華康中圓體(P)" pitchFamily="34" charset="-120"/>
            </a:endParaRPr>
          </a:p>
          <a:p>
            <a:pPr marL="1657350" lvl="2" indent="-742950" eaLnBrk="0" hangingPunct="0"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en-US" sz="36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忙於事奉的人不一定成長，不參與事奉的人一定不成長。</a:t>
            </a:r>
            <a:endParaRPr lang="en-US" altLang="zh-TW" sz="36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1737360" lvl="3" indent="-365760" eaLnBrk="0" hangingPunct="0">
              <a:spcBef>
                <a:spcPts val="600"/>
              </a:spcBef>
            </a:pPr>
            <a:endParaRPr lang="en-US" altLang="zh-TW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1657350" lvl="2" indent="-742950" eaLnBrk="0" hangingPunct="0"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en-US" sz="36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神的旨意，耶穌基督賜恩賜之目的，教會的責任，就是要聖徒各盡其職，百節各按各職，照著各體的功用，彼此相助，便叫身體漸漸增長，在愛中建立自己。</a:t>
            </a:r>
            <a:endParaRPr lang="en-US" altLang="zh-TW" sz="36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1737360" lvl="3" indent="-365760" eaLnBrk="0" hangingPunct="0">
              <a:spcBef>
                <a:spcPts val="600"/>
              </a:spcBef>
            </a:pPr>
            <a:r>
              <a:rPr lang="zh-TW" altLang="en-US" sz="36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                </a:t>
            </a:r>
            <a:r>
              <a:rPr lang="en-US" altLang="zh-TW" sz="36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〔</a:t>
            </a:r>
            <a:r>
              <a:rPr lang="zh-TW" altLang="en-US" sz="36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以弗所書四</a:t>
            </a:r>
            <a:r>
              <a:rPr lang="en-US" altLang="zh-TW" sz="3600" dirty="0" smtClean="0">
                <a:solidFill>
                  <a:srgbClr val="FFFFFF"/>
                </a:solidFill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11</a:t>
            </a:r>
            <a:r>
              <a:rPr lang="zh-TW" altLang="en-US" sz="3600" dirty="0" smtClean="0">
                <a:solidFill>
                  <a:srgbClr val="FFFFFF"/>
                </a:solidFill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～</a:t>
            </a:r>
            <a:r>
              <a:rPr lang="en-US" altLang="zh-TW" sz="3600" smtClean="0">
                <a:solidFill>
                  <a:srgbClr val="FFFFFF"/>
                </a:solidFill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16</a:t>
            </a:r>
            <a:r>
              <a:rPr lang="en-US" altLang="zh-TW" sz="360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〕</a:t>
            </a:r>
            <a:endParaRPr lang="en-US" altLang="zh-TW" sz="36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1657350" lvl="2" indent="-742950" eaLnBrk="0" hangingPunct="0">
              <a:spcBef>
                <a:spcPts val="600"/>
              </a:spcBef>
            </a:pPr>
            <a:endParaRPr lang="en-US" altLang="zh-TW" sz="3600" dirty="0" smtClean="0">
              <a:solidFill>
                <a:srgbClr val="FFFFFF"/>
              </a:solidFill>
              <a:latin typeface="華康徽宗宮體W5(P)" pitchFamily="66" charset="-120"/>
              <a:ea typeface="華康徽宗宮體W5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-396552" y="9971"/>
            <a:ext cx="9540552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0150" lvl="1" indent="-742950" eaLnBrk="0" hangingPunct="0">
              <a:spcBef>
                <a:spcPts val="600"/>
              </a:spcBef>
              <a:buFont typeface="+mj-lt"/>
              <a:buAutoNum type="arabicParenR" startAt="3"/>
            </a:pPr>
            <a:r>
              <a:rPr lang="zh-TW" altLang="en-US" sz="3200" dirty="0" smtClean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事奉的</a:t>
            </a:r>
            <a:r>
              <a:rPr lang="zh-TW" altLang="en-US" sz="3200" smtClean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基本成分</a:t>
            </a:r>
            <a:endParaRPr lang="en-US" altLang="zh-TW" sz="3200" dirty="0" smtClean="0">
              <a:solidFill>
                <a:srgbClr val="FFFFFF"/>
              </a:solidFill>
              <a:latin typeface="華康中圓體(P)" pitchFamily="34" charset="-120"/>
              <a:ea typeface="華康中圓體(P)" pitchFamily="34" charset="-120"/>
            </a:endParaRPr>
          </a:p>
          <a:p>
            <a:pPr marL="1657350" lvl="2" indent="-742950" eaLnBrk="0" hangingPunct="0">
              <a:spcBef>
                <a:spcPts val="600"/>
              </a:spcBef>
            </a:pPr>
            <a:r>
              <a:rPr lang="zh-TW" altLang="en-US" sz="3200" dirty="0" smtClean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整全的事奉是由三種因素組成的：</a:t>
            </a:r>
            <a:endParaRPr lang="en-US" altLang="zh-TW" sz="3200" dirty="0" smtClean="0">
              <a:solidFill>
                <a:srgbClr val="FFFFFF"/>
              </a:solidFill>
              <a:latin typeface="華康中圓體(P)" pitchFamily="34" charset="-120"/>
              <a:ea typeface="華康中圓體(P)" pitchFamily="34" charset="-120"/>
            </a:endParaRPr>
          </a:p>
          <a:p>
            <a:pPr lvl="3" indent="-548640" eaLnBrk="0" hangingPunct="0">
              <a:spcBef>
                <a:spcPts val="600"/>
              </a:spcBef>
              <a:buFont typeface="+mj-lt"/>
              <a:buAutoNum type="alphaLcParenR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本位的事奉：詩篇第八篇，啟第七章。</a:t>
            </a:r>
            <a:endParaRPr lang="en-US" altLang="zh-TW" sz="32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lvl="4" indent="-742950" eaLnBrk="0" hangingPunct="0"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最易被忽略的事奉。</a:t>
            </a:r>
            <a:endParaRPr lang="en-US" altLang="zh-TW" sz="32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lvl="4" indent="-742950" eaLnBrk="0" hangingPunct="0"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我們的敬拜生活如何？</a:t>
            </a:r>
            <a:endParaRPr lang="en-US" altLang="zh-TW" sz="32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lvl="3" indent="-548640" eaLnBrk="0" hangingPunct="0">
              <a:spcBef>
                <a:spcPts val="600"/>
              </a:spcBef>
              <a:buFont typeface="+mj-lt"/>
              <a:buAutoNum type="alphaLcParenR" startAt="2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生活的事奉：徒</a:t>
            </a:r>
            <a:r>
              <a:rPr lang="zh-TW" altLang="en-US" sz="3200" dirty="0" smtClean="0">
                <a:solidFill>
                  <a:srgbClr val="FFFFFF"/>
                </a:solidFill>
                <a:latin typeface="華康特粗楷體" pitchFamily="65" charset="-120"/>
                <a:ea typeface="華康特粗楷體" pitchFamily="65" charset="-120"/>
              </a:rPr>
              <a:t>一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6</a:t>
            </a:r>
            <a:r>
              <a:rPr lang="zh-TW" altLang="en-US" sz="3200" dirty="0" smtClean="0">
                <a:solidFill>
                  <a:srgbClr val="FFFFFF"/>
                </a:solidFill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～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8</a:t>
            </a:r>
            <a:r>
              <a:rPr lang="zh-TW" altLang="en-US" sz="3200" dirty="0" smtClean="0">
                <a:solidFill>
                  <a:srgbClr val="FFFFFF"/>
                </a:solidFill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，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二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42</a:t>
            </a:r>
            <a:r>
              <a:rPr lang="zh-TW" altLang="en-US" sz="3200" dirty="0" smtClean="0">
                <a:solidFill>
                  <a:srgbClr val="FFFFFF"/>
                </a:solidFill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～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47</a:t>
            </a:r>
          </a:p>
          <a:p>
            <a:pPr marL="1828800" lvl="3" indent="-548640" eaLnBrk="0" hangingPunct="0"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solidFill>
                  <a:srgbClr val="FFFFFF"/>
                </a:solidFill>
                <a:latin typeface="華康特粗楷體" pitchFamily="65" charset="-120"/>
                <a:ea typeface="華康特粗楷體" pitchFamily="65" charset="-120"/>
              </a:rPr>
              <a:t>最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難的事奉，</a:t>
            </a:r>
            <a:r>
              <a:rPr lang="en-US" altLang="zh-TW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作我的見證</a:t>
            </a:r>
            <a:r>
              <a:rPr lang="en-US" altLang="zh-TW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1828800" lvl="3" indent="-548640" eaLnBrk="0" hangingPunct="0"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最關鍵性的事奉，提前四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12</a:t>
            </a:r>
            <a:r>
              <a:rPr lang="zh-TW" altLang="en-US" sz="3200" dirty="0" smtClean="0">
                <a:solidFill>
                  <a:srgbClr val="FFFFFF"/>
                </a:solidFill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～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16</a:t>
            </a:r>
            <a:r>
              <a:rPr lang="zh-TW" altLang="en-US" sz="3200" dirty="0" smtClean="0">
                <a:solidFill>
                  <a:srgbClr val="FFFFFF"/>
                </a:solidFill>
                <a:latin typeface="華康特粗楷體" pitchFamily="65" charset="-120"/>
                <a:ea typeface="華康特粗楷體" pitchFamily="65" charset="-120"/>
              </a:rPr>
              <a:t>。</a:t>
            </a:r>
            <a:endParaRPr lang="en-US" altLang="zh-TW" sz="3200" dirty="0" smtClean="0">
              <a:solidFill>
                <a:srgbClr val="FFFFFF"/>
              </a:solidFill>
              <a:latin typeface="華康特粗楷體" pitchFamily="65" charset="-120"/>
              <a:ea typeface="華康特粗楷體" pitchFamily="65" charset="-120"/>
            </a:endParaRPr>
          </a:p>
          <a:p>
            <a:pPr marL="1565910" lvl="3" indent="-742950" eaLnBrk="0" hangingPunct="0">
              <a:spcBef>
                <a:spcPts val="600"/>
              </a:spcBef>
              <a:buFont typeface="+mj-lt"/>
              <a:buAutoNum type="alphaLcParenR" startAt="3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工作的事奉：以弗所書四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11</a:t>
            </a:r>
            <a:r>
              <a:rPr lang="zh-TW" altLang="en-US" sz="3200" dirty="0" smtClean="0">
                <a:solidFill>
                  <a:srgbClr val="FFFFFF"/>
                </a:solidFill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～</a:t>
            </a:r>
            <a:r>
              <a:rPr lang="en-US" altLang="zh-TW" sz="3200" dirty="0" smtClean="0">
                <a:solidFill>
                  <a:srgbClr val="FFFFFF"/>
                </a:solidFill>
                <a:latin typeface="Times New Roman" pitchFamily="18" charset="0"/>
                <a:ea typeface="華康特粗楷體" pitchFamily="65" charset="-120"/>
                <a:cs typeface="Times New Roman" pitchFamily="18" charset="0"/>
              </a:rPr>
              <a:t>16</a:t>
            </a:r>
          </a:p>
          <a:p>
            <a:pPr marL="1828800" lvl="3" indent="-548640" eaLnBrk="0" hangingPunct="0"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今日教會事工根據甚麼標準尋找事奉者？</a:t>
            </a:r>
            <a:endParaRPr lang="en-US" altLang="zh-TW" sz="32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1828800" lvl="3" indent="-548640" eaLnBrk="0" hangingPunct="0"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今日教會怎樣透過事奉造就事奉的人？</a:t>
            </a:r>
            <a:endParaRPr lang="en-US" altLang="zh-TW" sz="32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1828800" lvl="3" indent="-548640" eaLnBrk="0" hangingPunct="0"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今日教會用甚麼標準來衡量事工的成敗？</a:t>
            </a:r>
            <a:endParaRPr lang="en-US" altLang="zh-TW" sz="32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7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7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79512" y="260647"/>
            <a:ext cx="871296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0150" lvl="1" indent="-742950" eaLnBrk="0" hangingPunct="0">
              <a:spcBef>
                <a:spcPts val="600"/>
              </a:spcBef>
              <a:buFont typeface="+mj-lt"/>
              <a:buAutoNum type="arabicParenR" startAt="4"/>
            </a:pPr>
            <a:r>
              <a:rPr lang="zh-TW" altLang="en-US" sz="3200" dirty="0" smtClean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事奉的基本性質：與神同工。</a:t>
            </a:r>
            <a:endParaRPr lang="en-US" altLang="zh-TW" sz="3200" dirty="0" smtClean="0">
              <a:solidFill>
                <a:srgbClr val="FFFFFF"/>
              </a:solidFill>
              <a:latin typeface="華康中圓體(P)" pitchFamily="34" charset="-120"/>
              <a:ea typeface="華康中圓體(P)" pitchFamily="34" charset="-120"/>
            </a:endParaRPr>
          </a:p>
          <a:p>
            <a:pPr marL="182880" indent="-182880" eaLnBrk="0" hangingPunct="0">
              <a:spcBef>
                <a:spcPts val="600"/>
              </a:spcBef>
              <a:defRPr/>
            </a:pPr>
            <a:r>
              <a:rPr lang="en-US" altLang="zh-TW" sz="32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特粗楷體(P)" pitchFamily="66" charset="-120"/>
                <a:ea typeface="華康特粗楷體(P)" pitchFamily="66" charset="-120"/>
              </a:rPr>
              <a:t>『</a:t>
            </a:r>
            <a:r>
              <a:rPr lang="zh-TW" altLang="en-US" sz="32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(P)" pitchFamily="66" charset="-120"/>
                <a:ea typeface="華康徽宗宮體W5(P)" pitchFamily="66" charset="-120"/>
                <a:cs typeface="華康楷書體W7(P)" pitchFamily="66" charset="-120"/>
              </a:rPr>
              <a:t>我栽種了，亞波羅澆灌了，惟有神叫他生長。可見栽種的算不得甚麼，澆灌的也算不得甚麼，只在那叫他生長的神。栽種的和澆灌的都是一樣，但將來各人要照自己的工夫，得自己的賞賜。因為我們是與神同工的，你們是神所耕種的田地，所建造的房屋</a:t>
            </a:r>
            <a:r>
              <a:rPr lang="zh-TW" altLang="en-US" sz="32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特粗楷體(P)" pitchFamily="66" charset="-120"/>
                <a:ea typeface="華康特粗楷體(P)" pitchFamily="66" charset="-120"/>
              </a:rPr>
              <a:t>。</a:t>
            </a:r>
            <a:r>
              <a:rPr lang="en-US" altLang="zh-TW" sz="32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特粗楷體(P)" pitchFamily="66" charset="-120"/>
                <a:ea typeface="華康特粗楷體(P)" pitchFamily="66" charset="-120"/>
              </a:rPr>
              <a:t>』               </a:t>
            </a:r>
          </a:p>
          <a:p>
            <a:pPr marL="342900" indent="-342900" eaLnBrk="0" hangingPunct="0">
              <a:spcBef>
                <a:spcPts val="600"/>
              </a:spcBef>
              <a:defRPr/>
            </a:pPr>
            <a:r>
              <a:rPr lang="en-US" altLang="zh-TW" sz="32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特粗楷體(P)" pitchFamily="66" charset="-120"/>
                <a:ea typeface="華康特粗楷體(P)" pitchFamily="66" charset="-120"/>
              </a:rPr>
              <a:t>                                       </a:t>
            </a:r>
            <a:r>
              <a:rPr lang="zh-TW" altLang="en-US" sz="32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瘦金體" pitchFamily="65" charset="-120"/>
                <a:ea typeface="華康瘦金體" pitchFamily="65" charset="-120"/>
              </a:rPr>
              <a:t>林前三</a:t>
            </a:r>
            <a:r>
              <a:rPr lang="en-US" altLang="zh-TW" sz="32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瘦金體" pitchFamily="65" charset="-120"/>
                <a:ea typeface="華康瘦金體" pitchFamily="65" charset="-120"/>
              </a:rPr>
              <a:t>6</a:t>
            </a:r>
            <a:r>
              <a:rPr lang="zh-TW" altLang="en-US" sz="32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瘦金體" pitchFamily="65" charset="-120"/>
                <a:ea typeface="華康瘦金體" pitchFamily="65" charset="-120"/>
              </a:rPr>
              <a:t>～</a:t>
            </a:r>
            <a:r>
              <a:rPr lang="en-US" altLang="zh-TW" sz="32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瘦金體" pitchFamily="65" charset="-120"/>
                <a:ea typeface="華康瘦金體" pitchFamily="65" charset="-120"/>
              </a:rPr>
              <a:t>15</a:t>
            </a:r>
          </a:p>
          <a:p>
            <a:pPr marL="342900" indent="-342900" eaLnBrk="0" hangingPunct="0">
              <a:spcBef>
                <a:spcPts val="600"/>
              </a:spcBef>
              <a:defRPr/>
            </a:pPr>
            <a:endParaRPr lang="en-US" altLang="zh-TW" sz="2400" dirty="0" smtClean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華康瘦金體" pitchFamily="65" charset="-120"/>
              <a:ea typeface="華康瘦金體" pitchFamily="65" charset="-120"/>
            </a:endParaRPr>
          </a:p>
          <a:p>
            <a:pPr marL="342900" indent="-342900" eaLnBrk="0" hangingPunct="0">
              <a:spcBef>
                <a:spcPts val="600"/>
              </a:spcBef>
              <a:buFont typeface="Wingdings" pitchFamily="2" charset="2"/>
              <a:buChar char=""/>
              <a:defRPr/>
            </a:pPr>
            <a:r>
              <a:rPr lang="en-US" altLang="zh-TW" sz="32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瘦金體" pitchFamily="65" charset="-120"/>
                <a:ea typeface="華康瘦金體" pitchFamily="65" charset="-120"/>
              </a:rPr>
              <a:t> </a:t>
            </a:r>
            <a:r>
              <a:rPr lang="en-US" altLang="zh-TW" sz="32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仿宋體W6(P)" pitchFamily="18" charset="-120"/>
                <a:ea typeface="華康仿宋體W6(P)" pitchFamily="18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仿宋體W6(P)" pitchFamily="18" charset="-120"/>
                <a:ea typeface="華康仿宋體W6(P)" pitchFamily="18" charset="-120"/>
                <a:cs typeface="華康楷書體W7(P)" pitchFamily="66" charset="-120"/>
              </a:rPr>
              <a:t>事奉是一所神塑造工人的學校，教會是神改變蒙揀選者的團體。</a:t>
            </a:r>
            <a:r>
              <a:rPr lang="en-US" altLang="zh-TW" sz="32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仿宋體W6(P)" pitchFamily="18" charset="-120"/>
                <a:ea typeface="華康仿宋體W6(P)" pitchFamily="18" charset="-120"/>
                <a:cs typeface="華康楷書體W7(P)" pitchFamily="66" charset="-120"/>
              </a:rPr>
              <a:t>』</a:t>
            </a:r>
            <a:endParaRPr lang="en-US" altLang="zh-TW" sz="32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692696"/>
            <a:ext cx="9144000" cy="140038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600"/>
              </a:spcBef>
              <a:defRPr/>
            </a:pPr>
            <a:r>
              <a:rPr lang="zh-TW" altLang="en-US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粗圓體" pitchFamily="49" charset="-120"/>
                <a:ea typeface="華康粗圓體" pitchFamily="49" charset="-120"/>
              </a:rPr>
              <a:t>   </a:t>
            </a:r>
            <a:r>
              <a:rPr lang="zh-TW" altLang="en-US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(P)" pitchFamily="66" charset="-120"/>
                <a:ea typeface="華康徽宗宮體W5(P)" pitchFamily="66" charset="-120"/>
              </a:rPr>
              <a:t>回到以弗所書第四章的教會觀</a:t>
            </a:r>
            <a:r>
              <a:rPr lang="en-US" altLang="zh-TW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古印體(P)" pitchFamily="66" charset="-120"/>
                <a:ea typeface="華康古印體(P)" pitchFamily="66" charset="-120"/>
              </a:rPr>
              <a:t>   </a:t>
            </a:r>
          </a:p>
          <a:p>
            <a:pPr marL="342900" indent="-342900" eaLnBrk="0" hangingPunct="0">
              <a:spcBef>
                <a:spcPts val="600"/>
              </a:spcBef>
              <a:defRPr/>
            </a:pPr>
            <a:r>
              <a:rPr lang="en-US" altLang="zh-TW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古印體(P)" pitchFamily="66" charset="-120"/>
                <a:ea typeface="華康古印體(P)" pitchFamily="66" charset="-120"/>
              </a:rPr>
              <a:t> </a:t>
            </a:r>
            <a:r>
              <a:rPr lang="en-US" altLang="zh-TW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古印體(P)" pitchFamily="66" charset="-120"/>
                <a:ea typeface="華康古印體(P)" pitchFamily="66" charset="-120"/>
              </a:rPr>
              <a:t>『</a:t>
            </a:r>
            <a:r>
              <a:rPr lang="zh-TW" altLang="en-US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古印體(P)" pitchFamily="66" charset="-120"/>
                <a:ea typeface="華康古印體(P)" pitchFamily="66" charset="-120"/>
              </a:rPr>
              <a:t>裝備聖徒，各盡其職，建立基督的身體</a:t>
            </a:r>
            <a:r>
              <a:rPr lang="en-US" altLang="zh-TW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古印體(P)" pitchFamily="66" charset="-120"/>
                <a:ea typeface="華康古印體(P)" pitchFamily="66" charset="-120"/>
              </a:rPr>
              <a:t>』</a:t>
            </a:r>
            <a:endParaRPr lang="zh-TW" altLang="en-US" sz="3600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華康徽宗宮體W5(P)" pitchFamily="66" charset="-120"/>
              <a:ea typeface="華康徽宗宮體W5(P)" pitchFamily="66" charset="-120"/>
            </a:endParaRPr>
          </a:p>
        </p:txBody>
      </p:sp>
      <p:pic>
        <p:nvPicPr>
          <p:cNvPr id="4" name="Picture 3" descr="cro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2636912"/>
            <a:ext cx="4320480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79512" y="117693"/>
            <a:ext cx="8784976" cy="674030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600"/>
              </a:spcBef>
              <a:defRPr/>
            </a:pPr>
            <a:r>
              <a:rPr lang="en-US" altLang="zh-TW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" pitchFamily="65" charset="-120"/>
                <a:ea typeface="華康徽宗宮體W5" pitchFamily="65" charset="-120"/>
              </a:rPr>
              <a:t>『</a:t>
            </a:r>
            <a:r>
              <a:rPr lang="zh-TW" altLang="en-US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" pitchFamily="65" charset="-120"/>
                <a:ea typeface="華康徽宗宮體W5" pitchFamily="65" charset="-120"/>
              </a:rPr>
              <a:t>祂所賜的有使徒，有先知，有傳福音的，有牧師和教師。為要成全聖徒，各盡其職，建立基督的身體。直等到我們眾人在真道上同歸於一，認識神的兒子，得以成大成人，滿有基督長成的身量。使我們不再作小孩子，中了人的詭計，和欺騙的法術，被一切異教之風搖動，飄來飄去，就隨從各樣的異端。惟用愛心說誠實話，凡事長進，連於元首基督。全身都靠祂聯絡得合式，百節各按各職。照著身體的功用，彼此相助，便叫身體漸漸增長，在愛中建立自己。</a:t>
            </a:r>
            <a:r>
              <a:rPr lang="en-US" altLang="zh-TW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" pitchFamily="65" charset="-120"/>
                <a:ea typeface="華康徽宗宮體W5" pitchFamily="65" charset="-120"/>
              </a:rPr>
              <a:t>』   </a:t>
            </a:r>
            <a:r>
              <a:rPr lang="zh-TW" altLang="en-US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瘦金體" pitchFamily="65" charset="-120"/>
                <a:ea typeface="華康瘦金體" pitchFamily="65" charset="-120"/>
              </a:rPr>
              <a:t>以弗所書四</a:t>
            </a:r>
            <a:r>
              <a:rPr lang="en-US" altLang="zh-TW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瘦金體" pitchFamily="65" charset="-120"/>
                <a:ea typeface="華康瘦金體" pitchFamily="65" charset="-120"/>
              </a:rPr>
              <a:t>11</a:t>
            </a:r>
            <a:r>
              <a:rPr lang="zh-TW" altLang="en-US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瘦金體" pitchFamily="65" charset="-120"/>
                <a:ea typeface="華康瘦金體" pitchFamily="65" charset="-120"/>
              </a:rPr>
              <a:t>～</a:t>
            </a:r>
            <a:r>
              <a:rPr lang="en-US" altLang="zh-TW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瘦金體" pitchFamily="65" charset="-120"/>
                <a:ea typeface="華康瘦金體" pitchFamily="65" charset="-120"/>
              </a:rPr>
              <a:t>16</a:t>
            </a:r>
            <a:endParaRPr lang="zh-TW" altLang="en-US" sz="3600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華康瘦金體" pitchFamily="65" charset="-120"/>
              <a:ea typeface="華康瘦金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51520" y="188640"/>
            <a:ext cx="8712968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</a:rPr>
              <a:t>從以弗所書看事奉的人</a:t>
            </a:r>
            <a:endParaRPr lang="en-US" altLang="zh-TW" sz="3200" dirty="0" smtClean="0">
              <a:latin typeface="華康方圓體W7(P)" pitchFamily="82" charset="-122"/>
              <a:ea typeface="華康方圓體W7(P)" pitchFamily="82" charset="-122"/>
            </a:endParaRPr>
          </a:p>
          <a:p>
            <a:pPr eaLnBrk="0" hangingPunct="0">
              <a:spcBef>
                <a:spcPts val="1200"/>
              </a:spcBef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影響事奉者的四件事：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自我觀：我看我是誰？人看我是誰？神看我是誰？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</a:rPr>
              <a:t>‧</a:t>
            </a: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事奉觀：事情的成果重要，或是過程重要？神要人事奉最終的目的是甚麼？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事奉的動機：我為甚麼而事奉？最常見的事奉殺手是甚麼？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rabicParenR"/>
            </a:pPr>
            <a:r>
              <a:rPr lang="zh-TW" altLang="en-US" sz="3200" smtClean="0">
                <a:latin typeface="華康古印體(P)" pitchFamily="66" charset="-120"/>
                <a:ea typeface="華康古印體(P)" pitchFamily="66" charset="-120"/>
              </a:rPr>
              <a:t>事奉之目標：將事工做得完美，得眾人喜愛，有好結果？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或者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</a:rPr>
              <a:t>…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？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8712968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eaLnBrk="0" hangingPunct="0">
              <a:spcBef>
                <a:spcPts val="1200"/>
              </a:spcBef>
              <a:buFont typeface="+mj-lt"/>
              <a:buAutoNum type="arabicParenR"/>
            </a:pP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清楚神給予教會的異象與</a:t>
            </a: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使命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一般性異象與使命：神為甚麼設立教會？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個別特殊的異象與使命：神為甚麼設立華人福音教會？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</a:pPr>
            <a:endParaRPr lang="en-US" altLang="zh-TW" sz="1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rabicParenR" startAt="2"/>
            </a:pP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清楚的教會核心價值觀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從異象與使命出來的價值觀：對這教會來說，甚麼事情最重要？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核心價值觀支配教會的優先，決定事情之根據，資源分配的準則。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</a:pP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0"/>
            <a:ext cx="8712968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1200"/>
              </a:spcBef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  </a:t>
            </a: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回到以弗所書第四章；教會在事奉中得到建立</a:t>
            </a:r>
            <a:endParaRPr lang="en-US" altLang="zh-TW" sz="3200" dirty="0" smtClean="0">
              <a:latin typeface="華康方圓體W7(P)" pitchFamily="82" charset="-122"/>
              <a:ea typeface="華康方圓體W7(P)" pitchFamily="82" charset="-122"/>
              <a:cs typeface="華康楷書體W7(P)" pitchFamily="66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rabicParenR"/>
            </a:pPr>
            <a:r>
              <a:rPr lang="zh-TW" altLang="en-US" sz="320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主耶穌賜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下不同恩賜，主要目的是甚麼？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rabicParenR"/>
            </a:pP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成全聖徒，各盡其職，建立基督的身體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對我們事奉的目標有甚麼提示？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在教會中所有的聖徒都得以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成全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是甚麼意思？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640080" lvl="1" indent="-514350" eaLnBrk="0" hangingPunct="0">
              <a:spcBef>
                <a:spcPts val="1200"/>
              </a:spcBef>
              <a:buFont typeface="Wingdings" pitchFamily="2" charset="2"/>
              <a:buChar char="Ä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教會如何成全聖徒，各盡其職？多少信徒今日沒有參與事奉？多少信徒已經負荷太重，快被燃乾？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全身靠他聯絡得合式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何解？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640080" lvl="1" indent="-514350" eaLnBrk="0" hangingPunct="0">
              <a:spcBef>
                <a:spcPts val="1200"/>
              </a:spcBef>
              <a:buFont typeface="+mj-lt"/>
              <a:buAutoNum type="arabicParenR" startAt="4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在正確的人際關係中，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聯絡得合式，彼此成全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  <a:endParaRPr lang="en-US" altLang="zh-TW" sz="3200" dirty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871296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</a:rPr>
              <a:t>教會栽培信徒正確運用恩賜</a:t>
            </a:r>
            <a:endParaRPr lang="en-US" altLang="zh-TW" sz="3200" dirty="0" smtClean="0">
              <a:latin typeface="華康方圓體W7(P)" pitchFamily="82" charset="-122"/>
              <a:ea typeface="華康方圓體W7(P)" pitchFamily="82" charset="-122"/>
            </a:endParaRPr>
          </a:p>
          <a:p>
            <a:pPr eaLnBrk="0" hangingPunct="0">
              <a:spcBef>
                <a:spcPts val="1200"/>
              </a:spcBef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健康成長的教會的事奉策略：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教導正確的事奉觀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</a:rPr>
              <a:t>‧</a:t>
            </a: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設立正確的事奉原則與策略：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耶穌基督的策略：建立門徒，預備長遠發展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不是事工需要人，乃是人需要事工。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人人都要有固定崗位事奉，無人事奉過重。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成全別人，各盡其職，讓新人起來比將工作 做好有更長遠的價值，教會更健康。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rabicParenR" startAt="3"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設立教會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</a:rPr>
              <a:t>『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人力資源部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</a:rPr>
              <a:t>』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。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6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6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6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"/>
                                        <p:tgtEl>
                                          <p:spTgt spid="460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460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460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0"/>
            <a:ext cx="8712968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</a:rPr>
              <a:t>教會的人力資源部門</a:t>
            </a:r>
            <a:endParaRPr lang="en-US" altLang="zh-TW" sz="3200" dirty="0" smtClean="0">
              <a:latin typeface="華康方圓體W7(P)" pitchFamily="82" charset="-122"/>
              <a:ea typeface="華康方圓體W7(P)" pitchFamily="82" charset="-122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部門性質：不是替事工找作事的人，而是將還沒有</a:t>
            </a:r>
            <a:r>
              <a:rPr lang="zh-TW" altLang="en-US" sz="3200" smtClean="0">
                <a:latin typeface="華康古印體(P)" pitchFamily="66" charset="-120"/>
                <a:ea typeface="華康古印體(P)" pitchFamily="66" charset="-120"/>
              </a:rPr>
              <a:t>固</a:t>
            </a:r>
            <a:r>
              <a:rPr lang="zh-TW" altLang="en-US" sz="3200" smtClean="0">
                <a:latin typeface="華康古印體(P)" pitchFamily="66" charset="-120"/>
                <a:ea typeface="華康古印體(P)" pitchFamily="66" charset="-120"/>
              </a:rPr>
              <a:t>定</a:t>
            </a:r>
            <a:r>
              <a:rPr lang="zh-TW" altLang="en-US" sz="3200" smtClean="0">
                <a:latin typeface="華康古印體(P)" pitchFamily="66" charset="-120"/>
                <a:ea typeface="華康古印體(P)" pitchFamily="66" charset="-120"/>
              </a:rPr>
              <a:t>事</a:t>
            </a:r>
            <a:r>
              <a:rPr lang="zh-TW" altLang="en-US" sz="3200" smtClean="0">
                <a:latin typeface="華康古印體(P)" pitchFamily="66" charset="-120"/>
                <a:ea typeface="華康古印體(P)" pitchFamily="66" charset="-120"/>
              </a:rPr>
              <a:t>奉</a:t>
            </a:r>
            <a:r>
              <a:rPr lang="zh-TW" altLang="en-US" sz="3200" smtClean="0">
                <a:latin typeface="華康古印體(P)" pitchFamily="66" charset="-120"/>
                <a:ea typeface="華康古印體(P)" pitchFamily="66" charset="-120"/>
              </a:rPr>
              <a:t>崗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位的信徒名單，提供給各事工部門。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與事工部門合作，為所有人預備固定事奉參與崗位：寧可暫時降低事工質素，也讓新人起來參與，為神國預備工人。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年度事奉崗位意願表：第一，二，三優先。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  <a:p>
            <a:pPr marL="514350" indent="-514350" eaLnBrk="0" hangingPunct="0">
              <a:spcBef>
                <a:spcPts val="1200"/>
              </a:spcBef>
              <a:buFont typeface="+mj-lt"/>
              <a:buAutoNum type="arabicParenR"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設立人力資源部門的資訊中心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</a:rPr>
              <a:t>〔</a:t>
            </a:r>
            <a:r>
              <a:rPr lang="en-US" altLang="zh-TW" sz="3200" dirty="0" smtClean="0">
                <a:latin typeface="Times New Roman" pitchFamily="18" charset="0"/>
                <a:ea typeface="華康古印體(P)" pitchFamily="66" charset="-120"/>
                <a:cs typeface="Times New Roman" pitchFamily="18" charset="0"/>
              </a:rPr>
              <a:t>Data  Base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</a:rPr>
              <a:t>〕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，內容包括會友事奉參與意願，參與的事奉崗位。資訊中心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</a:rPr>
              <a:t>『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參與的事奉崗位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</a:rPr>
              <a:t>』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資料每三個月必須更新。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79512" y="117693"/>
            <a:ext cx="8784976" cy="674030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600"/>
              </a:spcBef>
              <a:defRPr/>
            </a:pPr>
            <a:r>
              <a:rPr lang="en-US" altLang="zh-TW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" pitchFamily="65" charset="-120"/>
                <a:ea typeface="華康徽宗宮體W5" pitchFamily="65" charset="-120"/>
              </a:rPr>
              <a:t>『</a:t>
            </a:r>
            <a:r>
              <a:rPr lang="zh-TW" altLang="en-US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" pitchFamily="65" charset="-120"/>
                <a:ea typeface="華康徽宗宮體W5" pitchFamily="65" charset="-120"/>
              </a:rPr>
              <a:t>祂所賜的有使徒，有先知，有傳福音的，有牧師和教師。為要成全聖徒，各盡其職，建立基督的身體。直等到我們眾人在真道上同歸於一，認識神的兒子，得以成大成人，滿有基督長成的身量。使我們不再作小孩子，中了人的詭計，和欺騙的法術，被一切異教之風搖動，飄來飄去，就隨從各樣的異端。惟用愛心說誠實話，凡事長進，連於元首基督。全身都靠祂聯絡得合式，百節各按各職。照著身體的功用，彼此相助，便叫身體漸漸增長，在愛中建立自己。</a:t>
            </a:r>
            <a:r>
              <a:rPr lang="en-US" altLang="zh-TW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" pitchFamily="65" charset="-120"/>
                <a:ea typeface="華康徽宗宮體W5" pitchFamily="65" charset="-120"/>
              </a:rPr>
              <a:t>』   </a:t>
            </a:r>
            <a:r>
              <a:rPr lang="zh-TW" altLang="en-US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瘦金體" pitchFamily="65" charset="-120"/>
                <a:ea typeface="華康瘦金體" pitchFamily="65" charset="-120"/>
              </a:rPr>
              <a:t>以弗所書四</a:t>
            </a:r>
            <a:r>
              <a:rPr lang="en-US" altLang="zh-TW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瘦金體" pitchFamily="65" charset="-120"/>
                <a:ea typeface="華康瘦金體" pitchFamily="65" charset="-120"/>
              </a:rPr>
              <a:t>11</a:t>
            </a:r>
            <a:r>
              <a:rPr lang="zh-TW" altLang="en-US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瘦金體" pitchFamily="65" charset="-120"/>
                <a:ea typeface="華康瘦金體" pitchFamily="65" charset="-120"/>
              </a:rPr>
              <a:t>～</a:t>
            </a:r>
            <a:r>
              <a:rPr lang="en-US" altLang="zh-TW" sz="36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瘦金體" pitchFamily="65" charset="-120"/>
                <a:ea typeface="華康瘦金體" pitchFamily="65" charset="-120"/>
              </a:rPr>
              <a:t>16</a:t>
            </a:r>
            <a:endParaRPr lang="zh-TW" altLang="en-US" sz="3600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華康瘦金體" pitchFamily="65" charset="-120"/>
              <a:ea typeface="華康瘦金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871296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3"/>
            </a:pP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神同在的實際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我們的教會，在甚麼事上，讓人感受到神同在的實際？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禱告會，聖餐聚會，洗禮 聚會，在教會議決事情的過程中，神在那裏？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</a:pPr>
            <a:endParaRPr lang="en-US" altLang="zh-TW" sz="1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4"/>
            </a:pP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心靈誠實，活潑的敬拜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『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時候將到，如今就是了，那真正拜父的，要用心靈和誠實拜祂。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』</a:t>
            </a: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教會的崇拜能幫助信徒用心靈和誠實敬拜神，與神相交嗎？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332656"/>
            <a:ext cx="878497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5"/>
            </a:pP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屬靈操練／門徒訓練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大使命的中心。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〔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馬太二十八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19</a:t>
            </a:r>
            <a:r>
              <a:rPr lang="zh-TW" altLang="en-US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～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20</a:t>
            </a: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〕</a:t>
            </a:r>
            <a:endParaRPr lang="en-US" altLang="zh-TW" sz="3200" dirty="0" smtClean="0">
              <a:latin typeface="Times New Roman" pitchFamily="18" charset="0"/>
              <a:ea typeface="華康楷書體W7(P)" pitchFamily="66" charset="-120"/>
              <a:cs typeface="Times New Roman" pitchFamily="18" charset="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把人在基督裏完完全全地引到神面前。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</a:pPr>
            <a:r>
              <a:rPr lang="en-US" altLang="zh-TW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                         </a:t>
            </a:r>
            <a:r>
              <a:rPr lang="en-US" altLang="zh-TW" sz="3200" dirty="0" smtClean="0">
                <a:latin typeface="華康標楷體(P)" pitchFamily="66" charset="-120"/>
                <a:ea typeface="華康標楷體(P)" pitchFamily="66" charset="-120"/>
                <a:cs typeface="華康標楷體(P)" pitchFamily="66" charset="-120"/>
              </a:rPr>
              <a:t>〔</a:t>
            </a:r>
            <a:r>
              <a:rPr lang="zh-TW" altLang="en-US" sz="3200" dirty="0" smtClean="0">
                <a:latin typeface="華康標楷體(P)" pitchFamily="66" charset="-120"/>
                <a:ea typeface="華康標楷體(P)" pitchFamily="66" charset="-120"/>
                <a:cs typeface="華康標楷體(P)" pitchFamily="66" charset="-120"/>
              </a:rPr>
              <a:t>歌羅西書一</a:t>
            </a:r>
            <a:r>
              <a:rPr lang="en-US" sz="3200" dirty="0" smtClean="0">
                <a:latin typeface="Times New Roman" pitchFamily="18" charset="0"/>
                <a:ea typeface="華康標楷體(P)" pitchFamily="66" charset="-120"/>
                <a:cs typeface="Times New Roman" pitchFamily="18" charset="0"/>
              </a:rPr>
              <a:t>28</a:t>
            </a:r>
            <a:r>
              <a:rPr lang="zh-TW" altLang="en-US" sz="3200" dirty="0" smtClean="0">
                <a:latin typeface="Times New Roman" pitchFamily="18" charset="0"/>
                <a:ea typeface="華康標楷體(P)" pitchFamily="66" charset="-120"/>
                <a:cs typeface="Times New Roman" pitchFamily="18" charset="0"/>
              </a:rPr>
              <a:t>～</a:t>
            </a:r>
            <a:r>
              <a:rPr lang="en-US" sz="3200" dirty="0" smtClean="0">
                <a:latin typeface="Times New Roman" pitchFamily="18" charset="0"/>
                <a:ea typeface="華康標楷體(P)" pitchFamily="66" charset="-120"/>
                <a:cs typeface="Times New Roman" pitchFamily="18" charset="0"/>
              </a:rPr>
              <a:t>29</a:t>
            </a:r>
            <a:r>
              <a:rPr lang="en-US" altLang="zh-TW" sz="3200" dirty="0" smtClean="0">
                <a:latin typeface="華康標楷體(P)" pitchFamily="66" charset="-120"/>
                <a:ea typeface="華康標楷體(P)" pitchFamily="66" charset="-120"/>
                <a:cs typeface="華康標楷體(P)" pitchFamily="66" charset="-120"/>
              </a:rPr>
              <a:t>〕</a:t>
            </a:r>
          </a:p>
          <a:p>
            <a:pPr marL="971550" lvl="1" indent="-514350" eaLnBrk="0" hangingPunct="0">
              <a:spcBef>
                <a:spcPts val="1200"/>
              </a:spcBef>
            </a:pPr>
            <a:endParaRPr lang="en-US" altLang="zh-TW" sz="1200" dirty="0" smtClean="0">
              <a:latin typeface="華康標楷體(P)" pitchFamily="66" charset="-120"/>
              <a:ea typeface="華康標楷體(P)" pitchFamily="66" charset="-120"/>
              <a:cs typeface="華康標楷體(P)" pitchFamily="66" charset="-120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6"/>
            </a:pP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系統式教導聖經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系統式講道，教導：講道年曆，主日學五年課程設計。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釋經法，帶領信徒讀經，背經，查經，應用聖經。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332656"/>
            <a:ext cx="878497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7"/>
            </a:pP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肢體關係：團契小組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731520" lvl="1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除了屬靈因素，教會講壇教導質素外，教會增長兩大因素：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1</a:t>
            </a:r>
            <a:r>
              <a:rPr lang="zh-TW" altLang="en-US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～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7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關係，新人的參與。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731520" lvl="1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肢體聯絡得合式：在愛中建立自己。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</a:pPr>
            <a:endParaRPr lang="en-US" altLang="zh-TW" sz="1200" dirty="0" smtClean="0">
              <a:latin typeface="華康標楷體(P)" pitchFamily="66" charset="-120"/>
              <a:ea typeface="華康標楷體(P)" pitchFamily="66" charset="-120"/>
              <a:cs typeface="華康標楷體(P)" pitchFamily="66" charset="-120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8"/>
            </a:pP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正確地運用恩賜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專心作工，裝備別人：各盡其職。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不是事工需用人，是人需要事工：寧可暫時降低事工質素，也要讓新人起來事奉。一領一的栽培新人策略，兩至三年讓新一代領袖起來，工人倍增。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332656"/>
            <a:ext cx="878497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9"/>
            </a:pP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外向焦點及有效的佈道策略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731520" lvl="1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舉目向田觀看，莊稼已熟了：內向的教會失去異象，逐漸冷卻，滋生內部問題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731520" lvl="1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設計有效佈道策略：乘搭聖靈與起的浪潮，將人完完全全在基督裏帶到神面前。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</a:pPr>
            <a:endParaRPr lang="en-US" altLang="zh-TW" sz="1200" dirty="0" smtClean="0">
              <a:latin typeface="華康標楷體(P)" pitchFamily="66" charset="-120"/>
              <a:ea typeface="華康標楷體(P)" pitchFamily="66" charset="-120"/>
              <a:cs typeface="華康標楷體(P)" pitchFamily="66" charset="-120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10"/>
            </a:pP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 健康簡單的教會組織架構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安息日是為人設立的，人不要為安息日設立的。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尊重神按立的牧者長老，領袖：信任，尊重，支持，欣賞鼓勵。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8784976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11"/>
            </a:pP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 衝突的處理與重建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731520" lvl="1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凡教會都會經歷衝突，適當的衝突處理與重建，能讓教會比前更強壯健康。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640080" indent="-36576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" pitchFamily="65" charset="-120"/>
                <a:ea typeface="華康楷書體W7" pitchFamily="65" charset="-120"/>
                <a:cs typeface="華康楷書體W7" pitchFamily="65" charset="-120"/>
              </a:rPr>
              <a:t>張力四個因素：個人，人際，文化，教會。衝突發生後，逃避問題或使問題升級都不行，幫助雙方從大局著眼，降溫，和解。</a:t>
            </a:r>
            <a:endParaRPr lang="en-US" altLang="zh-TW" sz="3200" dirty="0" smtClean="0">
              <a:latin typeface="華康楷書體W7" pitchFamily="65" charset="-120"/>
              <a:ea typeface="華康楷書體W7" pitchFamily="65" charset="-120"/>
              <a:cs typeface="華康楷書體W7" pitchFamily="65" charset="-120"/>
            </a:endParaRPr>
          </a:p>
          <a:p>
            <a:pPr marL="971550" lvl="1" indent="-514350" eaLnBrk="0" hangingPunct="0">
              <a:spcBef>
                <a:spcPts val="1200"/>
              </a:spcBef>
            </a:pPr>
            <a:endParaRPr lang="en-US" altLang="zh-TW" sz="1200" dirty="0" smtClean="0">
              <a:latin typeface="華康標楷體(P)" pitchFamily="66" charset="-120"/>
              <a:ea typeface="華康標楷體(P)" pitchFamily="66" charset="-120"/>
              <a:cs typeface="華康標楷體(P)" pitchFamily="66" charset="-120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12"/>
            </a:pPr>
            <a:r>
              <a:rPr lang="zh-TW" altLang="en-US" sz="3200" dirty="0" smtClean="0">
                <a:latin typeface="華康方圓體W7(P)" pitchFamily="82" charset="-122"/>
                <a:ea typeface="華康方圓體W7(P)" pitchFamily="82" charset="-122"/>
                <a:cs typeface="華康楷書體W7(P)" pitchFamily="66" charset="-120"/>
              </a:rPr>
              <a:t> 屬靈爭戰的警醒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穿戴神所賜的全幅軍裝：聖經真理，神的公義平安，生活的信德。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71550" lvl="1" indent="-514350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魔鬼像吼叫的獅子，遍地遊行，尋找可吞吃的人：彼前六五</a:t>
            </a:r>
            <a:r>
              <a:rPr lang="en-US" altLang="zh-TW" sz="3200" dirty="0" smtClean="0">
                <a:latin typeface="Times New Roman" pitchFamily="18" charset="0"/>
                <a:ea typeface="華康楷書體W7(P)" pitchFamily="66" charset="-120"/>
                <a:cs typeface="Times New Roman" pitchFamily="18" charset="0"/>
              </a:rPr>
              <a:t>8</a:t>
            </a:r>
            <a:r>
              <a:rPr lang="zh-TW" altLang="en-US" sz="3200" dirty="0" smtClean="0"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。</a:t>
            </a:r>
            <a:endParaRPr lang="en-US" altLang="zh-TW" sz="3200" dirty="0" smtClean="0"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23528" y="692696"/>
            <a:ext cx="8208912" cy="140038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600"/>
              </a:spcBef>
              <a:defRPr/>
            </a:pPr>
            <a:r>
              <a:rPr lang="zh-TW" altLang="en-US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粗圓體" pitchFamily="49" charset="-120"/>
                <a:ea typeface="華康粗圓體" pitchFamily="49" charset="-120"/>
              </a:rPr>
              <a:t>    </a:t>
            </a:r>
            <a:r>
              <a:rPr lang="en-US" altLang="zh-TW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粗圓體" pitchFamily="49" charset="-120"/>
                <a:ea typeface="華康粗圓體" pitchFamily="49" charset="-120"/>
              </a:rPr>
              <a:t>  </a:t>
            </a:r>
            <a:r>
              <a:rPr lang="en-US" altLang="zh-TW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古印體(P)" pitchFamily="66" charset="-120"/>
                <a:ea typeface="華康古印體(P)" pitchFamily="66" charset="-120"/>
              </a:rPr>
              <a:t>『</a:t>
            </a:r>
            <a:r>
              <a:rPr lang="zh-TW" altLang="en-US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古印體(P)" pitchFamily="66" charset="-120"/>
                <a:ea typeface="華康古印體(P)" pitchFamily="66" charset="-120"/>
              </a:rPr>
              <a:t>各盡其職，建立教會</a:t>
            </a:r>
            <a:r>
              <a:rPr lang="en-US" altLang="zh-TW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古印體(P)" pitchFamily="66" charset="-120"/>
                <a:ea typeface="華康古印體(P)" pitchFamily="66" charset="-120"/>
              </a:rPr>
              <a:t>』</a:t>
            </a:r>
          </a:p>
          <a:p>
            <a:pPr marL="342900" indent="-342900" eaLnBrk="0" hangingPunct="0">
              <a:spcBef>
                <a:spcPts val="600"/>
              </a:spcBef>
              <a:defRPr/>
            </a:pPr>
            <a:r>
              <a:rPr lang="en-US" altLang="zh-TW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特粗楷體" pitchFamily="65" charset="-120"/>
                <a:ea typeface="華康特粗楷體" pitchFamily="65" charset="-120"/>
              </a:rPr>
              <a:t> </a:t>
            </a:r>
            <a:r>
              <a:rPr lang="zh-TW" altLang="en-US" sz="4000" dirty="0" smtClean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華康徽宗宮體W5(P)" pitchFamily="66" charset="-120"/>
                <a:ea typeface="華康徽宗宮體W5(P)" pitchFamily="66" charset="-120"/>
              </a:rPr>
              <a:t>教會的發展，建立健康之事奉策略</a:t>
            </a:r>
            <a:endParaRPr lang="zh-TW" altLang="en-US" sz="4000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華康徽宗宮體W5(P)" pitchFamily="66" charset="-120"/>
              <a:ea typeface="華康徽宗宮體W5(P)" pitchFamily="66" charset="-120"/>
            </a:endParaRPr>
          </a:p>
        </p:txBody>
      </p:sp>
      <p:pic>
        <p:nvPicPr>
          <p:cNvPr id="4" name="Picture 3" descr="cro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2636912"/>
            <a:ext cx="4320480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79512" y="148471"/>
            <a:ext cx="8964488" cy="635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eaLnBrk="0" hangingPunct="0">
              <a:spcBef>
                <a:spcPts val="600"/>
              </a:spcBef>
            </a:pPr>
            <a:r>
              <a:rPr lang="zh-TW" altLang="en-US" sz="3600" dirty="0" smtClean="0">
                <a:solidFill>
                  <a:srgbClr val="FFFFFF"/>
                </a:solidFill>
                <a:latin typeface="華康方圓體W7(P)" pitchFamily="82" charset="-122"/>
                <a:ea typeface="華康方圓體W7(P)" pitchFamily="82" charset="-122"/>
              </a:rPr>
              <a:t>一個基本問題</a:t>
            </a:r>
            <a:r>
              <a:rPr lang="zh-TW" altLang="en-US" sz="3600" dirty="0" smtClean="0">
                <a:solidFill>
                  <a:srgbClr val="FFFFFF"/>
                </a:solidFill>
                <a:latin typeface="華康中圓體(P)" pitchFamily="34" charset="-120"/>
                <a:ea typeface="華康中圓體(P)" pitchFamily="34" charset="-120"/>
              </a:rPr>
              <a:t>：</a:t>
            </a:r>
            <a:endParaRPr lang="en-US" altLang="zh-TW" sz="3600" dirty="0" smtClean="0">
              <a:solidFill>
                <a:srgbClr val="FFFFFF"/>
              </a:solidFill>
              <a:latin typeface="華康中圓體(P)" pitchFamily="34" charset="-120"/>
              <a:ea typeface="華康中圓體(P)" pitchFamily="34" charset="-120"/>
            </a:endParaRPr>
          </a:p>
          <a:p>
            <a:pPr marL="731520" lvl="2" indent="-742950" eaLnBrk="0" hangingPunct="0">
              <a:spcBef>
                <a:spcPts val="600"/>
              </a:spcBef>
              <a:buFont typeface="Wingdings" pitchFamily="2" charset="2"/>
              <a:buChar char="v"/>
            </a:pPr>
            <a:r>
              <a:rPr lang="zh-TW" altLang="en-US" sz="3600" dirty="0" smtClean="0">
                <a:solidFill>
                  <a:srgbClr val="FFFFFF"/>
                </a:solidFill>
                <a:latin typeface="華康古印體(P)" pitchFamily="66" charset="-120"/>
                <a:ea typeface="華康古印體(P)" pitchFamily="66" charset="-120"/>
              </a:rPr>
              <a:t>為何華人教會一般事奉者比例極低</a:t>
            </a:r>
            <a:r>
              <a:rPr lang="en-US" altLang="zh-TW" sz="3600" dirty="0" smtClean="0">
                <a:solidFill>
                  <a:srgbClr val="FFFFFF"/>
                </a:solidFill>
                <a:latin typeface="華康古印體(P)" pitchFamily="66" charset="-120"/>
                <a:ea typeface="華康古印體(P)" pitchFamily="66" charset="-120"/>
                <a:cs typeface="Times New Roman" pitchFamily="18" charset="0"/>
              </a:rPr>
              <a:t>20 % </a:t>
            </a:r>
            <a:r>
              <a:rPr lang="en-US" altLang="zh-TW" sz="3600" dirty="0" err="1" smtClean="0">
                <a:solidFill>
                  <a:srgbClr val="FFFFFF"/>
                </a:solidFill>
                <a:latin typeface="華康古印體(P)" pitchFamily="66" charset="-120"/>
                <a:ea typeface="華康古印體(P)" pitchFamily="66" charset="-120"/>
                <a:cs typeface="Times New Roman" pitchFamily="18" charset="0"/>
              </a:rPr>
              <a:t>vs</a:t>
            </a:r>
            <a:r>
              <a:rPr lang="en-US" altLang="zh-TW" sz="3600" dirty="0" smtClean="0">
                <a:solidFill>
                  <a:srgbClr val="FFFFFF"/>
                </a:solidFill>
                <a:latin typeface="華康古印體(P)" pitchFamily="66" charset="-120"/>
                <a:ea typeface="華康古印體(P)" pitchFamily="66" charset="-120"/>
                <a:cs typeface="Times New Roman" pitchFamily="18" charset="0"/>
              </a:rPr>
              <a:t> 80%</a:t>
            </a:r>
            <a:r>
              <a:rPr lang="zh-TW" altLang="en-US" sz="3600" dirty="0" smtClean="0">
                <a:solidFill>
                  <a:srgbClr val="FFFFFF"/>
                </a:solidFill>
                <a:latin typeface="華康古印體(P)" pitchFamily="66" charset="-120"/>
                <a:ea typeface="華康古印體(P)" pitchFamily="66" charset="-120"/>
              </a:rPr>
              <a:t>？原因何在？為何一般華人教會選擇執事或小組／團契負責人很困難，會友站起來領導事工意願偏低？</a:t>
            </a:r>
            <a:endParaRPr lang="en-US" altLang="zh-TW" sz="3600" dirty="0" smtClean="0">
              <a:solidFill>
                <a:srgbClr val="FFFFFF"/>
              </a:solidFill>
              <a:latin typeface="華康古印體(P)" pitchFamily="66" charset="-120"/>
              <a:ea typeface="華康古印體(P)" pitchFamily="66" charset="-120"/>
            </a:endParaRPr>
          </a:p>
          <a:p>
            <a:pPr marL="914400" lvl="3" indent="-45720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為何我要事奉？</a:t>
            </a:r>
            <a:endParaRPr lang="en-US" altLang="zh-TW" sz="32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14400" lvl="3" indent="-45720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事奉的定義錯誤。</a:t>
            </a:r>
            <a:endParaRPr lang="en-US" altLang="zh-TW" sz="32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14400" lvl="3" indent="-45720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事奉最終的目標放錯了。</a:t>
            </a:r>
            <a:endParaRPr lang="en-US" altLang="zh-TW" sz="32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14400" lvl="3" indent="-45720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事奉者與事奉之對象脫離。</a:t>
            </a:r>
            <a:endParaRPr lang="en-US" altLang="zh-TW" sz="32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14400" lvl="3" indent="-45720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燃乾：不平衡的事奉。</a:t>
            </a:r>
            <a:endParaRPr lang="en-US" altLang="zh-TW" sz="32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  <a:p>
            <a:pPr marL="914400" lvl="3" indent="-45720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3200" dirty="0" smtClean="0">
                <a:solidFill>
                  <a:srgbClr val="FFFFFF"/>
                </a:solidFill>
                <a:latin typeface="華康楷書體W7(P)" pitchFamily="66" charset="-120"/>
                <a:ea typeface="華康楷書體W7(P)" pitchFamily="66" charset="-120"/>
                <a:cs typeface="華康楷書體W7(P)" pitchFamily="66" charset="-120"/>
              </a:rPr>
              <a:t>對事奉的成敗有錯誤的認知 。</a:t>
            </a:r>
            <a:endParaRPr lang="en-US" altLang="zh-TW" sz="3200" dirty="0" smtClean="0">
              <a:solidFill>
                <a:srgbClr val="FFFFFF"/>
              </a:solidFill>
              <a:latin typeface="華康楷書體W7(P)" pitchFamily="66" charset="-120"/>
              <a:ea typeface="華康楷書體W7(P)" pitchFamily="66" charset="-120"/>
              <a:cs typeface="華康楷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1738</TotalTime>
  <Words>2773</Words>
  <Application>Microsoft Office PowerPoint</Application>
  <PresentationFormat>On-screen Show (4:3)</PresentationFormat>
  <Paragraphs>148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NJIT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Calvin</dc:creator>
  <cp:lastModifiedBy>Calvin Tran</cp:lastModifiedBy>
  <cp:revision>297</cp:revision>
  <dcterms:created xsi:type="dcterms:W3CDTF">2006-10-29T06:33:09Z</dcterms:created>
  <dcterms:modified xsi:type="dcterms:W3CDTF">2018-04-12T06:55:38Z</dcterms:modified>
</cp:coreProperties>
</file>